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7"/>
  </p:notesMasterIdLst>
  <p:handoutMasterIdLst>
    <p:handoutMasterId r:id="rId18"/>
  </p:handoutMasterIdLst>
  <p:sldIdLst>
    <p:sldId id="280" r:id="rId2"/>
    <p:sldId id="304" r:id="rId3"/>
    <p:sldId id="303" r:id="rId4"/>
    <p:sldId id="306" r:id="rId5"/>
    <p:sldId id="307" r:id="rId6"/>
    <p:sldId id="309" r:id="rId7"/>
    <p:sldId id="310" r:id="rId8"/>
    <p:sldId id="311" r:id="rId9"/>
    <p:sldId id="312" r:id="rId10"/>
    <p:sldId id="313" r:id="rId11"/>
    <p:sldId id="314" r:id="rId12"/>
    <p:sldId id="305" r:id="rId13"/>
    <p:sldId id="315" r:id="rId14"/>
    <p:sldId id="316" r:id="rId15"/>
    <p:sldId id="301" r:id="rId16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27"/>
    <p:restoredTop sz="89355"/>
  </p:normalViewPr>
  <p:slideViewPr>
    <p:cSldViewPr showGuides="1">
      <p:cViewPr varScale="1">
        <p:scale>
          <a:sx n="54" d="100"/>
          <a:sy n="54" d="100"/>
        </p:scale>
        <p:origin x="320" y="752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6/13/19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things should work and how things do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79292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we maintain or support our core competencies? We do this with carefully designed business analytics.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843315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common discussion might start with technologies. In this space, you might hear about AWS at a conference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11754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Drawing story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708888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model focuses on BA as an interaction of IT, strategy, business processes, a broad spectrum of human competencies, organizational circumstances, and cooperation across the organization.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88919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What is business analytics?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E7CB1-69F2-4342-BDCE-1DA28ED74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left?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6AFDE7C-4EC3-F149-B23E-9C2E5A078FB8}"/>
              </a:ext>
            </a:extLst>
          </p:cNvPr>
          <p:cNvSpPr/>
          <p:nvPr/>
        </p:nvSpPr>
        <p:spPr>
          <a:xfrm>
            <a:off x="1036637" y="1844796"/>
            <a:ext cx="15316200" cy="10210800"/>
          </a:xfrm>
          <a:prstGeom prst="roundRect">
            <a:avLst>
              <a:gd name="adj" fmla="val 2701"/>
            </a:avLst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6FFBD4E-8DDA-BA4B-8B1B-AEB39477AF3F}"/>
              </a:ext>
            </a:extLst>
          </p:cNvPr>
          <p:cNvSpPr/>
          <p:nvPr/>
        </p:nvSpPr>
        <p:spPr>
          <a:xfrm>
            <a:off x="1646237" y="365926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Purchase from suppliers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F1C8A5C-8D51-3A4A-8DB0-E0F9D1A6F9E3}"/>
              </a:ext>
            </a:extLst>
          </p:cNvPr>
          <p:cNvSpPr/>
          <p:nvPr/>
        </p:nvSpPr>
        <p:spPr>
          <a:xfrm>
            <a:off x="1646237" y="5043140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Marketing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04AFB88-B6C5-8740-A9CF-5294045CC9CB}"/>
              </a:ext>
            </a:extLst>
          </p:cNvPr>
          <p:cNvSpPr/>
          <p:nvPr/>
        </p:nvSpPr>
        <p:spPr>
          <a:xfrm>
            <a:off x="6162943" y="365926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Look after employees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5722F7F-940B-4F44-9D73-D7310C50EB2C}"/>
              </a:ext>
            </a:extLst>
          </p:cNvPr>
          <p:cNvSpPr/>
          <p:nvPr/>
        </p:nvSpPr>
        <p:spPr>
          <a:xfrm>
            <a:off x="10705628" y="365926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Payables/Receivables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C48F09E-6CB5-3A46-B320-7782019AB200}"/>
              </a:ext>
            </a:extLst>
          </p:cNvPr>
          <p:cNvSpPr/>
          <p:nvPr/>
        </p:nvSpPr>
        <p:spPr>
          <a:xfrm>
            <a:off x="10705628" y="5165960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3F98F0-5561-604B-A3BE-A6E05E1E0B41}"/>
              </a:ext>
            </a:extLst>
          </p:cNvPr>
          <p:cNvSpPr txBox="1"/>
          <p:nvPr/>
        </p:nvSpPr>
        <p:spPr>
          <a:xfrm>
            <a:off x="1646237" y="2168252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Primary Functions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0369C2-FA67-1A43-A474-0559E0FF9324}"/>
              </a:ext>
            </a:extLst>
          </p:cNvPr>
          <p:cNvSpPr txBox="1"/>
          <p:nvPr/>
        </p:nvSpPr>
        <p:spPr>
          <a:xfrm>
            <a:off x="6162943" y="2168251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Support Functions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03380F-CCB5-4346-8EEB-D2DD5946B7C0}"/>
              </a:ext>
            </a:extLst>
          </p:cNvPr>
          <p:cNvSpPr txBox="1"/>
          <p:nvPr/>
        </p:nvSpPr>
        <p:spPr>
          <a:xfrm>
            <a:off x="10714037" y="2168250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Finance Functions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BBEF561-1172-104D-BC60-49D06760A635}"/>
              </a:ext>
            </a:extLst>
          </p:cNvPr>
          <p:cNvSpPr/>
          <p:nvPr/>
        </p:nvSpPr>
        <p:spPr>
          <a:xfrm>
            <a:off x="1646237" y="7962510"/>
            <a:ext cx="13335000" cy="3802451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Core Competencies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A8088E-6A2A-474B-8D0F-C0C2A1D23768}"/>
              </a:ext>
            </a:extLst>
          </p:cNvPr>
          <p:cNvSpPr txBox="1"/>
          <p:nvPr/>
        </p:nvSpPr>
        <p:spPr>
          <a:xfrm>
            <a:off x="17313723" y="2959439"/>
            <a:ext cx="49362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Defining characteristics that distinguish companies from their competitors.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557D54FE-5707-1C48-AF78-AE6CC11377B4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 flipV="1">
            <a:off x="14981237" y="4113601"/>
            <a:ext cx="2332486" cy="5750135"/>
          </a:xfrm>
          <a:prstGeom prst="bentConnector3">
            <a:avLst>
              <a:gd name="adj1" fmla="val 72948"/>
            </a:avLst>
          </a:prstGeom>
          <a:ln w="41275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430165E-DEAD-3E45-B0BD-600863AA779F}"/>
              </a:ext>
            </a:extLst>
          </p:cNvPr>
          <p:cNvSpPr txBox="1"/>
          <p:nvPr/>
        </p:nvSpPr>
        <p:spPr>
          <a:xfrm>
            <a:off x="17313722" y="5652753"/>
            <a:ext cx="49362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Typically this means knowing what customers want and when they want it.</a:t>
            </a:r>
          </a:p>
          <a:p>
            <a:endParaRPr lang="en-US" sz="3600" dirty="0"/>
          </a:p>
          <a:p>
            <a:r>
              <a:rPr lang="en-US" sz="3600" dirty="0"/>
              <a:t>How do we do that?</a:t>
            </a:r>
          </a:p>
        </p:txBody>
      </p:sp>
    </p:spTree>
    <p:extLst>
      <p:ext uri="{BB962C8B-B14F-4D97-AF65-F5344CB8AC3E}">
        <p14:creationId xmlns:p14="http://schemas.microsoft.com/office/powerpoint/2010/main" val="73986363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ADB6FFA-435C-FB43-B36B-F21044991851}"/>
              </a:ext>
            </a:extLst>
          </p:cNvPr>
          <p:cNvSpPr txBox="1"/>
          <p:nvPr/>
        </p:nvSpPr>
        <p:spPr>
          <a:xfrm>
            <a:off x="3856037" y="1173162"/>
            <a:ext cx="15468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/>
              <a:t>Definition 1: Delivering the right decision support to the right people at the right time</a:t>
            </a:r>
            <a:r>
              <a:rPr lang="en-US" sz="4000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AC0167-C406-0A4B-B1B9-4A1172B52AED}"/>
              </a:ext>
            </a:extLst>
          </p:cNvPr>
          <p:cNvSpPr txBox="1"/>
          <p:nvPr/>
        </p:nvSpPr>
        <p:spPr>
          <a:xfrm>
            <a:off x="6180137" y="3169979"/>
            <a:ext cx="1082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People don’t buy drills; they buy holes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FC32D9-B5BD-C045-9C88-BCED3F63D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037" y="6430962"/>
            <a:ext cx="2907911" cy="173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B8EB2D-3CED-1048-9CFD-308B4C343E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637" y="6431387"/>
            <a:ext cx="2514600" cy="17602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943D61-62A2-0A46-B27A-0E0C120EC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0148" y="8444183"/>
            <a:ext cx="3098800" cy="309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80958A-437C-7546-B4BC-BE096F43C1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22157" y="5816130"/>
            <a:ext cx="4413250" cy="29907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8B12AA-68F4-EA4E-96EF-8E59F2A90D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99922" y="9148631"/>
            <a:ext cx="3526029" cy="19833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4699FB-C5C7-0F46-AA85-E4136F8346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39866" y="9234720"/>
            <a:ext cx="1811215" cy="18112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156684-AABB-FA47-9289-32352A1F8F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92043" y="8589724"/>
            <a:ext cx="3269416" cy="2456211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2B6A9F1-70E3-DB40-B8DE-FA4FAFC28BED}"/>
              </a:ext>
            </a:extLst>
          </p:cNvPr>
          <p:cNvSpPr/>
          <p:nvPr/>
        </p:nvSpPr>
        <p:spPr>
          <a:xfrm>
            <a:off x="808037" y="5198824"/>
            <a:ext cx="14249400" cy="6781800"/>
          </a:xfrm>
          <a:prstGeom prst="roundRect">
            <a:avLst>
              <a:gd name="adj" fmla="val 4170"/>
            </a:avLst>
          </a:prstGeom>
          <a:noFill/>
          <a:ln w="5080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>
                <a:solidFill>
                  <a:schemeClr val="tx2">
                    <a:lumMod val="50000"/>
                  </a:schemeClr>
                </a:solidFill>
              </a:rPr>
              <a:t>Drills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CA34367-3950-8043-8EBB-929FDFE31267}"/>
              </a:ext>
            </a:extLst>
          </p:cNvPr>
          <p:cNvSpPr/>
          <p:nvPr/>
        </p:nvSpPr>
        <p:spPr>
          <a:xfrm>
            <a:off x="15818134" y="5198824"/>
            <a:ext cx="7197097" cy="6781800"/>
          </a:xfrm>
          <a:prstGeom prst="roundRect">
            <a:avLst>
              <a:gd name="adj" fmla="val 4170"/>
            </a:avLst>
          </a:prstGeom>
          <a:noFill/>
          <a:ln w="5080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>
                <a:solidFill>
                  <a:schemeClr val="tx2">
                    <a:lumMod val="50000"/>
                  </a:schemeClr>
                </a:solidFill>
              </a:rPr>
              <a:t>Holes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B1B700-CE24-D644-BDDF-CD2F719FBF36}"/>
              </a:ext>
            </a:extLst>
          </p:cNvPr>
          <p:cNvSpPr txBox="1"/>
          <p:nvPr/>
        </p:nvSpPr>
        <p:spPr>
          <a:xfrm>
            <a:off x="16131627" y="6273725"/>
            <a:ext cx="654581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Ability to execute, monitor and control business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Provide insights to improve those processes</a:t>
            </a:r>
          </a:p>
        </p:txBody>
      </p:sp>
    </p:spTree>
    <p:extLst>
      <p:ext uri="{BB962C8B-B14F-4D97-AF65-F5344CB8AC3E}">
        <p14:creationId xmlns:p14="http://schemas.microsoft.com/office/powerpoint/2010/main" val="9035096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 animBg="1"/>
      <p:bldP spid="15" grpId="0" animBg="1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B5AC1A-3027-D14B-83B0-5171716619AB}"/>
              </a:ext>
            </a:extLst>
          </p:cNvPr>
          <p:cNvSpPr txBox="1"/>
          <p:nvPr/>
        </p:nvSpPr>
        <p:spPr>
          <a:xfrm>
            <a:off x="4694237" y="563562"/>
            <a:ext cx="13792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/>
              <a:t>Definition 2: Delivering the right decision support to the right people and </a:t>
            </a:r>
            <a:r>
              <a:rPr lang="en-US" sz="4000" i="1" u="sng" dirty="0"/>
              <a:t>digital processes</a:t>
            </a:r>
            <a:r>
              <a:rPr lang="en-US" sz="4000" i="1" dirty="0"/>
              <a:t> at the right time</a:t>
            </a:r>
            <a:r>
              <a:rPr lang="en-US" sz="4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2748052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FF427-8A45-D540-99E7-3643A7416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analytics consists of…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972F22C-3F7E-0342-90BB-4845426D759E}"/>
              </a:ext>
            </a:extLst>
          </p:cNvPr>
          <p:cNvSpPr/>
          <p:nvPr/>
        </p:nvSpPr>
        <p:spPr>
          <a:xfrm>
            <a:off x="427037" y="2369052"/>
            <a:ext cx="7315200" cy="8763000"/>
          </a:xfrm>
          <a:prstGeom prst="roundRect">
            <a:avLst>
              <a:gd name="adj" fmla="val 2692"/>
            </a:avLst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400" dirty="0"/>
              <a:t>Technical Element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Used to collect, store and deliver information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Almost always talking about electronic data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Data can be delivered by a front-end system to visually present data to users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11E164-FF2B-C14A-BACE-0DBCD417CB65}"/>
              </a:ext>
            </a:extLst>
          </p:cNvPr>
          <p:cNvSpPr/>
          <p:nvPr/>
        </p:nvSpPr>
        <p:spPr>
          <a:xfrm>
            <a:off x="8047038" y="2387212"/>
            <a:ext cx="7315200" cy="8763000"/>
          </a:xfrm>
          <a:prstGeom prst="roundRect">
            <a:avLst>
              <a:gd name="adj" fmla="val 2692"/>
            </a:avLst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400" dirty="0"/>
              <a:t>Human Competencies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A person typically needs to retrieve data and deliver it via various methods to an audience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Analysts must know how to generate knowledge targeted to a specific audience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People must know how to consume data and change behavior accordingly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4DBC6B6-6A07-B247-BB38-95EA0A875521}"/>
              </a:ext>
            </a:extLst>
          </p:cNvPr>
          <p:cNvSpPr/>
          <p:nvPr/>
        </p:nvSpPr>
        <p:spPr>
          <a:xfrm>
            <a:off x="15667039" y="2387212"/>
            <a:ext cx="7315200" cy="8763000"/>
          </a:xfrm>
          <a:prstGeom prst="roundRect">
            <a:avLst>
              <a:gd name="adj" fmla="val 2692"/>
            </a:avLst>
          </a:prstGeom>
          <a:solidFill>
            <a:schemeClr val="accent4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400" dirty="0"/>
              <a:t>Business Processes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Need to know which processes to support with the information system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Need to identify how value is achieved</a:t>
            </a:r>
          </a:p>
        </p:txBody>
      </p:sp>
    </p:spTree>
    <p:extLst>
      <p:ext uri="{BB962C8B-B14F-4D97-AF65-F5344CB8AC3E}">
        <p14:creationId xmlns:p14="http://schemas.microsoft.com/office/powerpoint/2010/main" val="9573914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D08BD3-8695-C340-8F3F-6D58E7769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5296" y="-122237"/>
            <a:ext cx="23684238" cy="133158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C30E8F-5654-9D49-93DC-39DFF9D97532}"/>
              </a:ext>
            </a:extLst>
          </p:cNvPr>
          <p:cNvSpPr txBox="1"/>
          <p:nvPr/>
        </p:nvSpPr>
        <p:spPr>
          <a:xfrm>
            <a:off x="731837" y="563562"/>
            <a:ext cx="1379220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The model in our text focuses on BA as an interaction of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IT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Strategy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Business processes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A broad spectrum of human competencies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Organizational circumstances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and Cooperation across the organization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It is important to think of Business Analytics in this way so that value is provided to the business.</a:t>
            </a:r>
          </a:p>
        </p:txBody>
      </p:sp>
    </p:spTree>
    <p:extLst>
      <p:ext uri="{BB962C8B-B14F-4D97-AF65-F5344CB8AC3E}">
        <p14:creationId xmlns:p14="http://schemas.microsoft.com/office/powerpoint/2010/main" val="410973243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957D-2A05-EA42-8905-FB9DF7313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Course Scope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B2363F2-DDB0-0848-9934-3DE390462DE5}"/>
              </a:ext>
            </a:extLst>
          </p:cNvPr>
          <p:cNvSpPr/>
          <p:nvPr/>
        </p:nvSpPr>
        <p:spPr>
          <a:xfrm>
            <a:off x="1170464" y="2316162"/>
            <a:ext cx="10134600" cy="9296400"/>
          </a:xfrm>
          <a:prstGeom prst="roundRect">
            <a:avLst>
              <a:gd name="adj" fmla="val 3552"/>
            </a:avLst>
          </a:prstGeom>
          <a:solidFill>
            <a:schemeClr val="accent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5400" dirty="0"/>
              <a:t>Objective 1</a:t>
            </a:r>
          </a:p>
          <a:p>
            <a:r>
              <a:rPr lang="en-US" sz="5400" dirty="0"/>
              <a:t>Theory of Business Analytics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/>
              <a:t>What is it?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/>
              <a:t>How to design an information strategy?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/>
              <a:t>Define the role of Analytics in the modern business.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BB2C6EA-DA96-6748-923A-02E8CE0654F3}"/>
              </a:ext>
            </a:extLst>
          </p:cNvPr>
          <p:cNvSpPr/>
          <p:nvPr/>
        </p:nvSpPr>
        <p:spPr>
          <a:xfrm>
            <a:off x="12099449" y="2316162"/>
            <a:ext cx="10134600" cy="9296400"/>
          </a:xfrm>
          <a:prstGeom prst="roundRect">
            <a:avLst>
              <a:gd name="adj" fmla="val 3552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Objective 2</a:t>
            </a:r>
          </a:p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Practice of Business Analytics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Carefully crafted experiences.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Simplified examples of real-life problems.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Will cover basic system setup, analytics and technology evaluation.</a:t>
            </a:r>
          </a:p>
        </p:txBody>
      </p:sp>
    </p:spTree>
    <p:extLst>
      <p:ext uri="{BB962C8B-B14F-4D97-AF65-F5344CB8AC3E}">
        <p14:creationId xmlns:p14="http://schemas.microsoft.com/office/powerpoint/2010/main" val="187804993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E7A45EC-699D-3846-80F4-9301AB955E53}"/>
              </a:ext>
            </a:extLst>
          </p:cNvPr>
          <p:cNvSpPr/>
          <p:nvPr/>
        </p:nvSpPr>
        <p:spPr>
          <a:xfrm>
            <a:off x="808037" y="1401762"/>
            <a:ext cx="15316200" cy="10210800"/>
          </a:xfrm>
          <a:prstGeom prst="roundRect">
            <a:avLst>
              <a:gd name="adj" fmla="val 2701"/>
            </a:avLst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A0FA4-1454-3F4A-942B-6471F63A27EC}"/>
              </a:ext>
            </a:extLst>
          </p:cNvPr>
          <p:cNvSpPr txBox="1"/>
          <p:nvPr/>
        </p:nvSpPr>
        <p:spPr>
          <a:xfrm>
            <a:off x="808037" y="429816"/>
            <a:ext cx="1531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Theoretical manufacturing business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5BDC5E-F876-6A42-BD8D-C1088EE7C391}"/>
              </a:ext>
            </a:extLst>
          </p:cNvPr>
          <p:cNvSpPr/>
          <p:nvPr/>
        </p:nvSpPr>
        <p:spPr>
          <a:xfrm>
            <a:off x="1417637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Purchase from suppliers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649240E-3AC2-1149-90F6-0C3F48DDC08D}"/>
              </a:ext>
            </a:extLst>
          </p:cNvPr>
          <p:cNvSpPr/>
          <p:nvPr/>
        </p:nvSpPr>
        <p:spPr>
          <a:xfrm>
            <a:off x="1417637" y="469701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Assemble/package parts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24C5C1E-FC2D-FA44-B633-43987B081E7B}"/>
              </a:ext>
            </a:extLst>
          </p:cNvPr>
          <p:cNvSpPr/>
          <p:nvPr/>
        </p:nvSpPr>
        <p:spPr>
          <a:xfrm>
            <a:off x="1417637" y="617731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 manuals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7CDD2AE-A216-904A-9854-C08319FF02E3}"/>
              </a:ext>
            </a:extLst>
          </p:cNvPr>
          <p:cNvSpPr/>
          <p:nvPr/>
        </p:nvSpPr>
        <p:spPr>
          <a:xfrm>
            <a:off x="1417637" y="765760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Marketing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810E2C3-1EA7-7240-99C7-86DC29C80119}"/>
              </a:ext>
            </a:extLst>
          </p:cNvPr>
          <p:cNvSpPr/>
          <p:nvPr/>
        </p:nvSpPr>
        <p:spPr>
          <a:xfrm>
            <a:off x="1417637" y="913790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Sell products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BC0669B-D06C-F24B-B63D-C5F22D4D2FFE}"/>
              </a:ext>
            </a:extLst>
          </p:cNvPr>
          <p:cNvSpPr/>
          <p:nvPr/>
        </p:nvSpPr>
        <p:spPr>
          <a:xfrm>
            <a:off x="5934343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Look after employees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F684C4E-5E12-ED4B-8479-719929F2C52E}"/>
              </a:ext>
            </a:extLst>
          </p:cNvPr>
          <p:cNvSpPr/>
          <p:nvPr/>
        </p:nvSpPr>
        <p:spPr>
          <a:xfrm>
            <a:off x="5957418" y="4699958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Hiring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DC53F72-A0B0-004F-A87D-CEED48BA32DC}"/>
              </a:ext>
            </a:extLst>
          </p:cNvPr>
          <p:cNvSpPr/>
          <p:nvPr/>
        </p:nvSpPr>
        <p:spPr>
          <a:xfrm>
            <a:off x="5959153" y="617731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Payroll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0027ED5-FACE-F14A-A41E-9040E8EBB4E6}"/>
              </a:ext>
            </a:extLst>
          </p:cNvPr>
          <p:cNvSpPr/>
          <p:nvPr/>
        </p:nvSpPr>
        <p:spPr>
          <a:xfrm>
            <a:off x="5957418" y="764725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 offices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1610676-B808-C343-8B5F-E19AFCF98522}"/>
              </a:ext>
            </a:extLst>
          </p:cNvPr>
          <p:cNvSpPr/>
          <p:nvPr/>
        </p:nvSpPr>
        <p:spPr>
          <a:xfrm>
            <a:off x="10477028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Payables/Receivables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AC8B4F6-2D6C-D74B-AD22-58CFBB9C44F9}"/>
              </a:ext>
            </a:extLst>
          </p:cNvPr>
          <p:cNvSpPr/>
          <p:nvPr/>
        </p:nvSpPr>
        <p:spPr>
          <a:xfrm>
            <a:off x="10477028" y="472292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46EB07-FB7F-7F44-9C0A-B03C25D25370}"/>
              </a:ext>
            </a:extLst>
          </p:cNvPr>
          <p:cNvSpPr txBox="1"/>
          <p:nvPr/>
        </p:nvSpPr>
        <p:spPr>
          <a:xfrm>
            <a:off x="1417637" y="1725218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Primary Functions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ECE940-36BA-FB4F-B23A-BDDB95CE518E}"/>
              </a:ext>
            </a:extLst>
          </p:cNvPr>
          <p:cNvSpPr txBox="1"/>
          <p:nvPr/>
        </p:nvSpPr>
        <p:spPr>
          <a:xfrm>
            <a:off x="5934343" y="1725217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Support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CBC4CE-85FF-1947-B75B-DD9708931A73}"/>
              </a:ext>
            </a:extLst>
          </p:cNvPr>
          <p:cNvSpPr txBox="1"/>
          <p:nvPr/>
        </p:nvSpPr>
        <p:spPr>
          <a:xfrm>
            <a:off x="10485437" y="1725216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Finance Functions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1D2DF-D7C6-4E44-BF20-EC2ED899BAA7}"/>
              </a:ext>
            </a:extLst>
          </p:cNvPr>
          <p:cNvSpPr txBox="1"/>
          <p:nvPr/>
        </p:nvSpPr>
        <p:spPr>
          <a:xfrm flipH="1">
            <a:off x="16756695" y="1307397"/>
            <a:ext cx="62255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What could be outsourced to other firms?</a:t>
            </a:r>
          </a:p>
        </p:txBody>
      </p:sp>
    </p:spTree>
    <p:extLst>
      <p:ext uri="{BB962C8B-B14F-4D97-AF65-F5344CB8AC3E}">
        <p14:creationId xmlns:p14="http://schemas.microsoft.com/office/powerpoint/2010/main" val="423502633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E7A45EC-699D-3846-80F4-9301AB955E53}"/>
              </a:ext>
            </a:extLst>
          </p:cNvPr>
          <p:cNvSpPr/>
          <p:nvPr/>
        </p:nvSpPr>
        <p:spPr>
          <a:xfrm>
            <a:off x="808037" y="1401762"/>
            <a:ext cx="15316200" cy="10210800"/>
          </a:xfrm>
          <a:prstGeom prst="roundRect">
            <a:avLst>
              <a:gd name="adj" fmla="val 2701"/>
            </a:avLst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A0FA4-1454-3F4A-942B-6471F63A27EC}"/>
              </a:ext>
            </a:extLst>
          </p:cNvPr>
          <p:cNvSpPr txBox="1"/>
          <p:nvPr/>
        </p:nvSpPr>
        <p:spPr>
          <a:xfrm>
            <a:off x="808037" y="429816"/>
            <a:ext cx="1531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Theoretical manufacturing business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5BDC5E-F876-6A42-BD8D-C1088EE7C391}"/>
              </a:ext>
            </a:extLst>
          </p:cNvPr>
          <p:cNvSpPr/>
          <p:nvPr/>
        </p:nvSpPr>
        <p:spPr>
          <a:xfrm>
            <a:off x="1417637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Purchase from suppliers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649240E-3AC2-1149-90F6-0C3F48DDC08D}"/>
              </a:ext>
            </a:extLst>
          </p:cNvPr>
          <p:cNvSpPr/>
          <p:nvPr/>
        </p:nvSpPr>
        <p:spPr>
          <a:xfrm>
            <a:off x="16761289" y="266850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Assemble/package parts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24C5C1E-FC2D-FA44-B633-43987B081E7B}"/>
              </a:ext>
            </a:extLst>
          </p:cNvPr>
          <p:cNvSpPr/>
          <p:nvPr/>
        </p:nvSpPr>
        <p:spPr>
          <a:xfrm>
            <a:off x="1417637" y="617731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 manuals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7CDD2AE-A216-904A-9854-C08319FF02E3}"/>
              </a:ext>
            </a:extLst>
          </p:cNvPr>
          <p:cNvSpPr/>
          <p:nvPr/>
        </p:nvSpPr>
        <p:spPr>
          <a:xfrm>
            <a:off x="1417637" y="765760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Marketing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810E2C3-1EA7-7240-99C7-86DC29C80119}"/>
              </a:ext>
            </a:extLst>
          </p:cNvPr>
          <p:cNvSpPr/>
          <p:nvPr/>
        </p:nvSpPr>
        <p:spPr>
          <a:xfrm>
            <a:off x="1417637" y="913790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Sell products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BC0669B-D06C-F24B-B63D-C5F22D4D2FFE}"/>
              </a:ext>
            </a:extLst>
          </p:cNvPr>
          <p:cNvSpPr/>
          <p:nvPr/>
        </p:nvSpPr>
        <p:spPr>
          <a:xfrm>
            <a:off x="5934343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Look after employees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F684C4E-5E12-ED4B-8479-719929F2C52E}"/>
              </a:ext>
            </a:extLst>
          </p:cNvPr>
          <p:cNvSpPr/>
          <p:nvPr/>
        </p:nvSpPr>
        <p:spPr>
          <a:xfrm>
            <a:off x="5957418" y="4699958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Hiring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DC53F72-A0B0-004F-A87D-CEED48BA32DC}"/>
              </a:ext>
            </a:extLst>
          </p:cNvPr>
          <p:cNvSpPr/>
          <p:nvPr/>
        </p:nvSpPr>
        <p:spPr>
          <a:xfrm>
            <a:off x="5959153" y="617731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Payroll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0027ED5-FACE-F14A-A41E-9040E8EBB4E6}"/>
              </a:ext>
            </a:extLst>
          </p:cNvPr>
          <p:cNvSpPr/>
          <p:nvPr/>
        </p:nvSpPr>
        <p:spPr>
          <a:xfrm>
            <a:off x="5957418" y="764725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 offices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1610676-B808-C343-8B5F-E19AFCF98522}"/>
              </a:ext>
            </a:extLst>
          </p:cNvPr>
          <p:cNvSpPr/>
          <p:nvPr/>
        </p:nvSpPr>
        <p:spPr>
          <a:xfrm>
            <a:off x="10477028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Payables/Receivables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AC8B4F6-2D6C-D74B-AD22-58CFBB9C44F9}"/>
              </a:ext>
            </a:extLst>
          </p:cNvPr>
          <p:cNvSpPr/>
          <p:nvPr/>
        </p:nvSpPr>
        <p:spPr>
          <a:xfrm>
            <a:off x="10477028" y="472292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46EB07-FB7F-7F44-9C0A-B03C25D25370}"/>
              </a:ext>
            </a:extLst>
          </p:cNvPr>
          <p:cNvSpPr txBox="1"/>
          <p:nvPr/>
        </p:nvSpPr>
        <p:spPr>
          <a:xfrm>
            <a:off x="1417637" y="1725218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Primary Functions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ECE940-36BA-FB4F-B23A-BDDB95CE518E}"/>
              </a:ext>
            </a:extLst>
          </p:cNvPr>
          <p:cNvSpPr txBox="1"/>
          <p:nvPr/>
        </p:nvSpPr>
        <p:spPr>
          <a:xfrm>
            <a:off x="5934343" y="1725217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Support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CBC4CE-85FF-1947-B75B-DD9708931A73}"/>
              </a:ext>
            </a:extLst>
          </p:cNvPr>
          <p:cNvSpPr txBox="1"/>
          <p:nvPr/>
        </p:nvSpPr>
        <p:spPr>
          <a:xfrm>
            <a:off x="10485437" y="1725216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Finance Functions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1D2DF-D7C6-4E44-BF20-EC2ED899BAA7}"/>
              </a:ext>
            </a:extLst>
          </p:cNvPr>
          <p:cNvSpPr txBox="1"/>
          <p:nvPr/>
        </p:nvSpPr>
        <p:spPr>
          <a:xfrm flipH="1">
            <a:off x="16756695" y="1307397"/>
            <a:ext cx="62255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What could be outsourced to other firms?</a:t>
            </a:r>
          </a:p>
        </p:txBody>
      </p:sp>
    </p:spTree>
    <p:extLst>
      <p:ext uri="{BB962C8B-B14F-4D97-AF65-F5344CB8AC3E}">
        <p14:creationId xmlns:p14="http://schemas.microsoft.com/office/powerpoint/2010/main" val="233273670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E7A45EC-699D-3846-80F4-9301AB955E53}"/>
              </a:ext>
            </a:extLst>
          </p:cNvPr>
          <p:cNvSpPr/>
          <p:nvPr/>
        </p:nvSpPr>
        <p:spPr>
          <a:xfrm>
            <a:off x="808037" y="1401762"/>
            <a:ext cx="15316200" cy="10210800"/>
          </a:xfrm>
          <a:prstGeom prst="roundRect">
            <a:avLst>
              <a:gd name="adj" fmla="val 2701"/>
            </a:avLst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A0FA4-1454-3F4A-942B-6471F63A27EC}"/>
              </a:ext>
            </a:extLst>
          </p:cNvPr>
          <p:cNvSpPr txBox="1"/>
          <p:nvPr/>
        </p:nvSpPr>
        <p:spPr>
          <a:xfrm>
            <a:off x="808037" y="429816"/>
            <a:ext cx="1531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Theoretical manufacturing business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5BDC5E-F876-6A42-BD8D-C1088EE7C391}"/>
              </a:ext>
            </a:extLst>
          </p:cNvPr>
          <p:cNvSpPr/>
          <p:nvPr/>
        </p:nvSpPr>
        <p:spPr>
          <a:xfrm>
            <a:off x="1417637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Purchase from suppliers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649240E-3AC2-1149-90F6-0C3F48DDC08D}"/>
              </a:ext>
            </a:extLst>
          </p:cNvPr>
          <p:cNvSpPr/>
          <p:nvPr/>
        </p:nvSpPr>
        <p:spPr>
          <a:xfrm>
            <a:off x="16761289" y="266850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Assemble/package parts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24C5C1E-FC2D-FA44-B633-43987B081E7B}"/>
              </a:ext>
            </a:extLst>
          </p:cNvPr>
          <p:cNvSpPr/>
          <p:nvPr/>
        </p:nvSpPr>
        <p:spPr>
          <a:xfrm>
            <a:off x="16791581" y="4052258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 manuals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7CDD2AE-A216-904A-9854-C08319FF02E3}"/>
              </a:ext>
            </a:extLst>
          </p:cNvPr>
          <p:cNvSpPr/>
          <p:nvPr/>
        </p:nvSpPr>
        <p:spPr>
          <a:xfrm>
            <a:off x="1417637" y="765760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Marketing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810E2C3-1EA7-7240-99C7-86DC29C80119}"/>
              </a:ext>
            </a:extLst>
          </p:cNvPr>
          <p:cNvSpPr/>
          <p:nvPr/>
        </p:nvSpPr>
        <p:spPr>
          <a:xfrm>
            <a:off x="1417637" y="913790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Sell products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BC0669B-D06C-F24B-B63D-C5F22D4D2FFE}"/>
              </a:ext>
            </a:extLst>
          </p:cNvPr>
          <p:cNvSpPr/>
          <p:nvPr/>
        </p:nvSpPr>
        <p:spPr>
          <a:xfrm>
            <a:off x="5934343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Look after employees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F684C4E-5E12-ED4B-8479-719929F2C52E}"/>
              </a:ext>
            </a:extLst>
          </p:cNvPr>
          <p:cNvSpPr/>
          <p:nvPr/>
        </p:nvSpPr>
        <p:spPr>
          <a:xfrm>
            <a:off x="5957418" y="4699958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Hiring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DC53F72-A0B0-004F-A87D-CEED48BA32DC}"/>
              </a:ext>
            </a:extLst>
          </p:cNvPr>
          <p:cNvSpPr/>
          <p:nvPr/>
        </p:nvSpPr>
        <p:spPr>
          <a:xfrm>
            <a:off x="5959153" y="617731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Payroll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0027ED5-FACE-F14A-A41E-9040E8EBB4E6}"/>
              </a:ext>
            </a:extLst>
          </p:cNvPr>
          <p:cNvSpPr/>
          <p:nvPr/>
        </p:nvSpPr>
        <p:spPr>
          <a:xfrm>
            <a:off x="5957418" y="764725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 offices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1610676-B808-C343-8B5F-E19AFCF98522}"/>
              </a:ext>
            </a:extLst>
          </p:cNvPr>
          <p:cNvSpPr/>
          <p:nvPr/>
        </p:nvSpPr>
        <p:spPr>
          <a:xfrm>
            <a:off x="10477028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Payables/Receivables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AC8B4F6-2D6C-D74B-AD22-58CFBB9C44F9}"/>
              </a:ext>
            </a:extLst>
          </p:cNvPr>
          <p:cNvSpPr/>
          <p:nvPr/>
        </p:nvSpPr>
        <p:spPr>
          <a:xfrm>
            <a:off x="10477028" y="472292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46EB07-FB7F-7F44-9C0A-B03C25D25370}"/>
              </a:ext>
            </a:extLst>
          </p:cNvPr>
          <p:cNvSpPr txBox="1"/>
          <p:nvPr/>
        </p:nvSpPr>
        <p:spPr>
          <a:xfrm>
            <a:off x="1417637" y="1725218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Primary Functions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ECE940-36BA-FB4F-B23A-BDDB95CE518E}"/>
              </a:ext>
            </a:extLst>
          </p:cNvPr>
          <p:cNvSpPr txBox="1"/>
          <p:nvPr/>
        </p:nvSpPr>
        <p:spPr>
          <a:xfrm>
            <a:off x="5934343" y="1725217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Support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CBC4CE-85FF-1947-B75B-DD9708931A73}"/>
              </a:ext>
            </a:extLst>
          </p:cNvPr>
          <p:cNvSpPr txBox="1"/>
          <p:nvPr/>
        </p:nvSpPr>
        <p:spPr>
          <a:xfrm>
            <a:off x="10485437" y="1725216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Finance Functions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1D2DF-D7C6-4E44-BF20-EC2ED899BAA7}"/>
              </a:ext>
            </a:extLst>
          </p:cNvPr>
          <p:cNvSpPr txBox="1"/>
          <p:nvPr/>
        </p:nvSpPr>
        <p:spPr>
          <a:xfrm flipH="1">
            <a:off x="16756695" y="1307397"/>
            <a:ext cx="62255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What could be outsourced to other firms?</a:t>
            </a:r>
          </a:p>
        </p:txBody>
      </p:sp>
    </p:spTree>
    <p:extLst>
      <p:ext uri="{BB962C8B-B14F-4D97-AF65-F5344CB8AC3E}">
        <p14:creationId xmlns:p14="http://schemas.microsoft.com/office/powerpoint/2010/main" val="408728411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E7A45EC-699D-3846-80F4-9301AB955E53}"/>
              </a:ext>
            </a:extLst>
          </p:cNvPr>
          <p:cNvSpPr/>
          <p:nvPr/>
        </p:nvSpPr>
        <p:spPr>
          <a:xfrm>
            <a:off x="808037" y="1401762"/>
            <a:ext cx="15316200" cy="10210800"/>
          </a:xfrm>
          <a:prstGeom prst="roundRect">
            <a:avLst>
              <a:gd name="adj" fmla="val 2701"/>
            </a:avLst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A0FA4-1454-3F4A-942B-6471F63A27EC}"/>
              </a:ext>
            </a:extLst>
          </p:cNvPr>
          <p:cNvSpPr txBox="1"/>
          <p:nvPr/>
        </p:nvSpPr>
        <p:spPr>
          <a:xfrm>
            <a:off x="808037" y="429816"/>
            <a:ext cx="1531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Theoretical manufacturing business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5BDC5E-F876-6A42-BD8D-C1088EE7C391}"/>
              </a:ext>
            </a:extLst>
          </p:cNvPr>
          <p:cNvSpPr/>
          <p:nvPr/>
        </p:nvSpPr>
        <p:spPr>
          <a:xfrm>
            <a:off x="1417637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Purchase from suppliers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649240E-3AC2-1149-90F6-0C3F48DDC08D}"/>
              </a:ext>
            </a:extLst>
          </p:cNvPr>
          <p:cNvSpPr/>
          <p:nvPr/>
        </p:nvSpPr>
        <p:spPr>
          <a:xfrm>
            <a:off x="16761289" y="266850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Assemble/package parts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24C5C1E-FC2D-FA44-B633-43987B081E7B}"/>
              </a:ext>
            </a:extLst>
          </p:cNvPr>
          <p:cNvSpPr/>
          <p:nvPr/>
        </p:nvSpPr>
        <p:spPr>
          <a:xfrm>
            <a:off x="16791581" y="4052258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 manuals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7CDD2AE-A216-904A-9854-C08319FF02E3}"/>
              </a:ext>
            </a:extLst>
          </p:cNvPr>
          <p:cNvSpPr/>
          <p:nvPr/>
        </p:nvSpPr>
        <p:spPr>
          <a:xfrm>
            <a:off x="1417637" y="765760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Marketing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BC0669B-D06C-F24B-B63D-C5F22D4D2FFE}"/>
              </a:ext>
            </a:extLst>
          </p:cNvPr>
          <p:cNvSpPr/>
          <p:nvPr/>
        </p:nvSpPr>
        <p:spPr>
          <a:xfrm>
            <a:off x="5934343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Look after employees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F684C4E-5E12-ED4B-8479-719929F2C52E}"/>
              </a:ext>
            </a:extLst>
          </p:cNvPr>
          <p:cNvSpPr/>
          <p:nvPr/>
        </p:nvSpPr>
        <p:spPr>
          <a:xfrm>
            <a:off x="5957418" y="4699958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Hiring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DC53F72-A0B0-004F-A87D-CEED48BA32DC}"/>
              </a:ext>
            </a:extLst>
          </p:cNvPr>
          <p:cNvSpPr/>
          <p:nvPr/>
        </p:nvSpPr>
        <p:spPr>
          <a:xfrm>
            <a:off x="5959153" y="617731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Payroll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0027ED5-FACE-F14A-A41E-9040E8EBB4E6}"/>
              </a:ext>
            </a:extLst>
          </p:cNvPr>
          <p:cNvSpPr/>
          <p:nvPr/>
        </p:nvSpPr>
        <p:spPr>
          <a:xfrm>
            <a:off x="5957418" y="764725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 offices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1610676-B808-C343-8B5F-E19AFCF98522}"/>
              </a:ext>
            </a:extLst>
          </p:cNvPr>
          <p:cNvSpPr/>
          <p:nvPr/>
        </p:nvSpPr>
        <p:spPr>
          <a:xfrm>
            <a:off x="10477028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Payables/Receivables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AC8B4F6-2D6C-D74B-AD22-58CFBB9C44F9}"/>
              </a:ext>
            </a:extLst>
          </p:cNvPr>
          <p:cNvSpPr/>
          <p:nvPr/>
        </p:nvSpPr>
        <p:spPr>
          <a:xfrm>
            <a:off x="10477028" y="472292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46EB07-FB7F-7F44-9C0A-B03C25D25370}"/>
              </a:ext>
            </a:extLst>
          </p:cNvPr>
          <p:cNvSpPr txBox="1"/>
          <p:nvPr/>
        </p:nvSpPr>
        <p:spPr>
          <a:xfrm>
            <a:off x="1417637" y="1725218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Primary Functions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ECE940-36BA-FB4F-B23A-BDDB95CE518E}"/>
              </a:ext>
            </a:extLst>
          </p:cNvPr>
          <p:cNvSpPr txBox="1"/>
          <p:nvPr/>
        </p:nvSpPr>
        <p:spPr>
          <a:xfrm>
            <a:off x="5934343" y="1725217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Support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CBC4CE-85FF-1947-B75B-DD9708931A73}"/>
              </a:ext>
            </a:extLst>
          </p:cNvPr>
          <p:cNvSpPr txBox="1"/>
          <p:nvPr/>
        </p:nvSpPr>
        <p:spPr>
          <a:xfrm>
            <a:off x="10485437" y="1725216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Finance Functions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1D2DF-D7C6-4E44-BF20-EC2ED899BAA7}"/>
              </a:ext>
            </a:extLst>
          </p:cNvPr>
          <p:cNvSpPr txBox="1"/>
          <p:nvPr/>
        </p:nvSpPr>
        <p:spPr>
          <a:xfrm flipH="1">
            <a:off x="16756695" y="1307397"/>
            <a:ext cx="62255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What could be outsourced to other firms?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CA18FD4-2F23-254F-B17C-67408F6F6739}"/>
              </a:ext>
            </a:extLst>
          </p:cNvPr>
          <p:cNvSpPr/>
          <p:nvPr/>
        </p:nvSpPr>
        <p:spPr>
          <a:xfrm>
            <a:off x="16804164" y="5436015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Sell through other outlets/website</a:t>
            </a:r>
          </a:p>
        </p:txBody>
      </p:sp>
    </p:spTree>
    <p:extLst>
      <p:ext uri="{BB962C8B-B14F-4D97-AF65-F5344CB8AC3E}">
        <p14:creationId xmlns:p14="http://schemas.microsoft.com/office/powerpoint/2010/main" val="39820095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E7A45EC-699D-3846-80F4-9301AB955E53}"/>
              </a:ext>
            </a:extLst>
          </p:cNvPr>
          <p:cNvSpPr/>
          <p:nvPr/>
        </p:nvSpPr>
        <p:spPr>
          <a:xfrm>
            <a:off x="808037" y="1401762"/>
            <a:ext cx="15316200" cy="10210800"/>
          </a:xfrm>
          <a:prstGeom prst="roundRect">
            <a:avLst>
              <a:gd name="adj" fmla="val 2701"/>
            </a:avLst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A0FA4-1454-3F4A-942B-6471F63A27EC}"/>
              </a:ext>
            </a:extLst>
          </p:cNvPr>
          <p:cNvSpPr txBox="1"/>
          <p:nvPr/>
        </p:nvSpPr>
        <p:spPr>
          <a:xfrm>
            <a:off x="808037" y="429816"/>
            <a:ext cx="1531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Theoretical manufacturing business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5BDC5E-F876-6A42-BD8D-C1088EE7C391}"/>
              </a:ext>
            </a:extLst>
          </p:cNvPr>
          <p:cNvSpPr/>
          <p:nvPr/>
        </p:nvSpPr>
        <p:spPr>
          <a:xfrm>
            <a:off x="1417637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Purchase from suppliers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649240E-3AC2-1149-90F6-0C3F48DDC08D}"/>
              </a:ext>
            </a:extLst>
          </p:cNvPr>
          <p:cNvSpPr/>
          <p:nvPr/>
        </p:nvSpPr>
        <p:spPr>
          <a:xfrm>
            <a:off x="16761289" y="266850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Assemble/package parts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24C5C1E-FC2D-FA44-B633-43987B081E7B}"/>
              </a:ext>
            </a:extLst>
          </p:cNvPr>
          <p:cNvSpPr/>
          <p:nvPr/>
        </p:nvSpPr>
        <p:spPr>
          <a:xfrm>
            <a:off x="16791581" y="4052258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 manuals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7CDD2AE-A216-904A-9854-C08319FF02E3}"/>
              </a:ext>
            </a:extLst>
          </p:cNvPr>
          <p:cNvSpPr/>
          <p:nvPr/>
        </p:nvSpPr>
        <p:spPr>
          <a:xfrm>
            <a:off x="1417637" y="765760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Marketing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BC0669B-D06C-F24B-B63D-C5F22D4D2FFE}"/>
              </a:ext>
            </a:extLst>
          </p:cNvPr>
          <p:cNvSpPr/>
          <p:nvPr/>
        </p:nvSpPr>
        <p:spPr>
          <a:xfrm>
            <a:off x="5934343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Look after employees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F684C4E-5E12-ED4B-8479-719929F2C52E}"/>
              </a:ext>
            </a:extLst>
          </p:cNvPr>
          <p:cNvSpPr/>
          <p:nvPr/>
        </p:nvSpPr>
        <p:spPr>
          <a:xfrm>
            <a:off x="16804164" y="6848570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Hiring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DC53F72-A0B0-004F-A87D-CEED48BA32DC}"/>
              </a:ext>
            </a:extLst>
          </p:cNvPr>
          <p:cNvSpPr/>
          <p:nvPr/>
        </p:nvSpPr>
        <p:spPr>
          <a:xfrm>
            <a:off x="5959153" y="617731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Payroll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0027ED5-FACE-F14A-A41E-9040E8EBB4E6}"/>
              </a:ext>
            </a:extLst>
          </p:cNvPr>
          <p:cNvSpPr/>
          <p:nvPr/>
        </p:nvSpPr>
        <p:spPr>
          <a:xfrm>
            <a:off x="5957418" y="764725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 offices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1610676-B808-C343-8B5F-E19AFCF98522}"/>
              </a:ext>
            </a:extLst>
          </p:cNvPr>
          <p:cNvSpPr/>
          <p:nvPr/>
        </p:nvSpPr>
        <p:spPr>
          <a:xfrm>
            <a:off x="10477028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Payables/Receivables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AC8B4F6-2D6C-D74B-AD22-58CFBB9C44F9}"/>
              </a:ext>
            </a:extLst>
          </p:cNvPr>
          <p:cNvSpPr/>
          <p:nvPr/>
        </p:nvSpPr>
        <p:spPr>
          <a:xfrm>
            <a:off x="10477028" y="472292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46EB07-FB7F-7F44-9C0A-B03C25D25370}"/>
              </a:ext>
            </a:extLst>
          </p:cNvPr>
          <p:cNvSpPr txBox="1"/>
          <p:nvPr/>
        </p:nvSpPr>
        <p:spPr>
          <a:xfrm>
            <a:off x="1417637" y="1725218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Primary Functions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ECE940-36BA-FB4F-B23A-BDDB95CE518E}"/>
              </a:ext>
            </a:extLst>
          </p:cNvPr>
          <p:cNvSpPr txBox="1"/>
          <p:nvPr/>
        </p:nvSpPr>
        <p:spPr>
          <a:xfrm>
            <a:off x="5934343" y="1725217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Support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CBC4CE-85FF-1947-B75B-DD9708931A73}"/>
              </a:ext>
            </a:extLst>
          </p:cNvPr>
          <p:cNvSpPr txBox="1"/>
          <p:nvPr/>
        </p:nvSpPr>
        <p:spPr>
          <a:xfrm>
            <a:off x="10485437" y="1725216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Finance Functions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1D2DF-D7C6-4E44-BF20-EC2ED899BAA7}"/>
              </a:ext>
            </a:extLst>
          </p:cNvPr>
          <p:cNvSpPr txBox="1"/>
          <p:nvPr/>
        </p:nvSpPr>
        <p:spPr>
          <a:xfrm flipH="1">
            <a:off x="16756695" y="1307397"/>
            <a:ext cx="62255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What could be outsourced to other firms?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CA18FD4-2F23-254F-B17C-67408F6F6739}"/>
              </a:ext>
            </a:extLst>
          </p:cNvPr>
          <p:cNvSpPr/>
          <p:nvPr/>
        </p:nvSpPr>
        <p:spPr>
          <a:xfrm>
            <a:off x="16804164" y="5436015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Sell through other outlets/website</a:t>
            </a:r>
          </a:p>
        </p:txBody>
      </p:sp>
    </p:spTree>
    <p:extLst>
      <p:ext uri="{BB962C8B-B14F-4D97-AF65-F5344CB8AC3E}">
        <p14:creationId xmlns:p14="http://schemas.microsoft.com/office/powerpoint/2010/main" val="18746521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E7A45EC-699D-3846-80F4-9301AB955E53}"/>
              </a:ext>
            </a:extLst>
          </p:cNvPr>
          <p:cNvSpPr/>
          <p:nvPr/>
        </p:nvSpPr>
        <p:spPr>
          <a:xfrm>
            <a:off x="808037" y="1401762"/>
            <a:ext cx="15316200" cy="10210800"/>
          </a:xfrm>
          <a:prstGeom prst="roundRect">
            <a:avLst>
              <a:gd name="adj" fmla="val 2701"/>
            </a:avLst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A0FA4-1454-3F4A-942B-6471F63A27EC}"/>
              </a:ext>
            </a:extLst>
          </p:cNvPr>
          <p:cNvSpPr txBox="1"/>
          <p:nvPr/>
        </p:nvSpPr>
        <p:spPr>
          <a:xfrm>
            <a:off x="808037" y="429816"/>
            <a:ext cx="1531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Theoretical manufacturing business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5BDC5E-F876-6A42-BD8D-C1088EE7C391}"/>
              </a:ext>
            </a:extLst>
          </p:cNvPr>
          <p:cNvSpPr/>
          <p:nvPr/>
        </p:nvSpPr>
        <p:spPr>
          <a:xfrm>
            <a:off x="1417637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Purchase from suppliers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649240E-3AC2-1149-90F6-0C3F48DDC08D}"/>
              </a:ext>
            </a:extLst>
          </p:cNvPr>
          <p:cNvSpPr/>
          <p:nvPr/>
        </p:nvSpPr>
        <p:spPr>
          <a:xfrm>
            <a:off x="16761289" y="266850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Assemble/package parts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24C5C1E-FC2D-FA44-B633-43987B081E7B}"/>
              </a:ext>
            </a:extLst>
          </p:cNvPr>
          <p:cNvSpPr/>
          <p:nvPr/>
        </p:nvSpPr>
        <p:spPr>
          <a:xfrm>
            <a:off x="16791581" y="4052258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 manuals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7CDD2AE-A216-904A-9854-C08319FF02E3}"/>
              </a:ext>
            </a:extLst>
          </p:cNvPr>
          <p:cNvSpPr/>
          <p:nvPr/>
        </p:nvSpPr>
        <p:spPr>
          <a:xfrm>
            <a:off x="1417637" y="765760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Marketing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BC0669B-D06C-F24B-B63D-C5F22D4D2FFE}"/>
              </a:ext>
            </a:extLst>
          </p:cNvPr>
          <p:cNvSpPr/>
          <p:nvPr/>
        </p:nvSpPr>
        <p:spPr>
          <a:xfrm>
            <a:off x="5934343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Look after employees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F684C4E-5E12-ED4B-8479-719929F2C52E}"/>
              </a:ext>
            </a:extLst>
          </p:cNvPr>
          <p:cNvSpPr/>
          <p:nvPr/>
        </p:nvSpPr>
        <p:spPr>
          <a:xfrm>
            <a:off x="16804164" y="6848570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Hiring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DC53F72-A0B0-004F-A87D-CEED48BA32DC}"/>
              </a:ext>
            </a:extLst>
          </p:cNvPr>
          <p:cNvSpPr/>
          <p:nvPr/>
        </p:nvSpPr>
        <p:spPr>
          <a:xfrm>
            <a:off x="16792458" y="8271215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Payroll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0027ED5-FACE-F14A-A41E-9040E8EBB4E6}"/>
              </a:ext>
            </a:extLst>
          </p:cNvPr>
          <p:cNvSpPr/>
          <p:nvPr/>
        </p:nvSpPr>
        <p:spPr>
          <a:xfrm>
            <a:off x="5957418" y="764725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 offices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1610676-B808-C343-8B5F-E19AFCF98522}"/>
              </a:ext>
            </a:extLst>
          </p:cNvPr>
          <p:cNvSpPr/>
          <p:nvPr/>
        </p:nvSpPr>
        <p:spPr>
          <a:xfrm>
            <a:off x="10477028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Payables/Receivables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AC8B4F6-2D6C-D74B-AD22-58CFBB9C44F9}"/>
              </a:ext>
            </a:extLst>
          </p:cNvPr>
          <p:cNvSpPr/>
          <p:nvPr/>
        </p:nvSpPr>
        <p:spPr>
          <a:xfrm>
            <a:off x="10477028" y="472292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46EB07-FB7F-7F44-9C0A-B03C25D25370}"/>
              </a:ext>
            </a:extLst>
          </p:cNvPr>
          <p:cNvSpPr txBox="1"/>
          <p:nvPr/>
        </p:nvSpPr>
        <p:spPr>
          <a:xfrm>
            <a:off x="1417637" y="1725218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Primary Functions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ECE940-36BA-FB4F-B23A-BDDB95CE518E}"/>
              </a:ext>
            </a:extLst>
          </p:cNvPr>
          <p:cNvSpPr txBox="1"/>
          <p:nvPr/>
        </p:nvSpPr>
        <p:spPr>
          <a:xfrm>
            <a:off x="5934343" y="1725217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Support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CBC4CE-85FF-1947-B75B-DD9708931A73}"/>
              </a:ext>
            </a:extLst>
          </p:cNvPr>
          <p:cNvSpPr txBox="1"/>
          <p:nvPr/>
        </p:nvSpPr>
        <p:spPr>
          <a:xfrm>
            <a:off x="10485437" y="1725216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Finance Functions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1D2DF-D7C6-4E44-BF20-EC2ED899BAA7}"/>
              </a:ext>
            </a:extLst>
          </p:cNvPr>
          <p:cNvSpPr txBox="1"/>
          <p:nvPr/>
        </p:nvSpPr>
        <p:spPr>
          <a:xfrm flipH="1">
            <a:off x="16756695" y="1307397"/>
            <a:ext cx="62255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What could be outsourced to other firms?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CA18FD4-2F23-254F-B17C-67408F6F6739}"/>
              </a:ext>
            </a:extLst>
          </p:cNvPr>
          <p:cNvSpPr/>
          <p:nvPr/>
        </p:nvSpPr>
        <p:spPr>
          <a:xfrm>
            <a:off x="16804164" y="5436015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Sell through other outlets/website</a:t>
            </a:r>
          </a:p>
        </p:txBody>
      </p:sp>
    </p:spTree>
    <p:extLst>
      <p:ext uri="{BB962C8B-B14F-4D97-AF65-F5344CB8AC3E}">
        <p14:creationId xmlns:p14="http://schemas.microsoft.com/office/powerpoint/2010/main" val="396465745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E7A45EC-699D-3846-80F4-9301AB955E53}"/>
              </a:ext>
            </a:extLst>
          </p:cNvPr>
          <p:cNvSpPr/>
          <p:nvPr/>
        </p:nvSpPr>
        <p:spPr>
          <a:xfrm>
            <a:off x="808037" y="1401762"/>
            <a:ext cx="15316200" cy="10210800"/>
          </a:xfrm>
          <a:prstGeom prst="roundRect">
            <a:avLst>
              <a:gd name="adj" fmla="val 2701"/>
            </a:avLst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A0FA4-1454-3F4A-942B-6471F63A27EC}"/>
              </a:ext>
            </a:extLst>
          </p:cNvPr>
          <p:cNvSpPr txBox="1"/>
          <p:nvPr/>
        </p:nvSpPr>
        <p:spPr>
          <a:xfrm>
            <a:off x="808037" y="429816"/>
            <a:ext cx="15316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Theoretical manufacturing business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05BDC5E-F876-6A42-BD8D-C1088EE7C391}"/>
              </a:ext>
            </a:extLst>
          </p:cNvPr>
          <p:cNvSpPr/>
          <p:nvPr/>
        </p:nvSpPr>
        <p:spPr>
          <a:xfrm>
            <a:off x="1417637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Purchase from suppliers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649240E-3AC2-1149-90F6-0C3F48DDC08D}"/>
              </a:ext>
            </a:extLst>
          </p:cNvPr>
          <p:cNvSpPr/>
          <p:nvPr/>
        </p:nvSpPr>
        <p:spPr>
          <a:xfrm>
            <a:off x="16761289" y="2668501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Assemble/package parts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24C5C1E-FC2D-FA44-B633-43987B081E7B}"/>
              </a:ext>
            </a:extLst>
          </p:cNvPr>
          <p:cNvSpPr/>
          <p:nvPr/>
        </p:nvSpPr>
        <p:spPr>
          <a:xfrm>
            <a:off x="16791581" y="4052258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 manuals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7CDD2AE-A216-904A-9854-C08319FF02E3}"/>
              </a:ext>
            </a:extLst>
          </p:cNvPr>
          <p:cNvSpPr/>
          <p:nvPr/>
        </p:nvSpPr>
        <p:spPr>
          <a:xfrm>
            <a:off x="1417637" y="765760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Marketing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BC0669B-D06C-F24B-B63D-C5F22D4D2FFE}"/>
              </a:ext>
            </a:extLst>
          </p:cNvPr>
          <p:cNvSpPr/>
          <p:nvPr/>
        </p:nvSpPr>
        <p:spPr>
          <a:xfrm>
            <a:off x="5934343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Look after employees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F684C4E-5E12-ED4B-8479-719929F2C52E}"/>
              </a:ext>
            </a:extLst>
          </p:cNvPr>
          <p:cNvSpPr/>
          <p:nvPr/>
        </p:nvSpPr>
        <p:spPr>
          <a:xfrm>
            <a:off x="16804164" y="6848570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Hiring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DC53F72-A0B0-004F-A87D-CEED48BA32DC}"/>
              </a:ext>
            </a:extLst>
          </p:cNvPr>
          <p:cNvSpPr/>
          <p:nvPr/>
        </p:nvSpPr>
        <p:spPr>
          <a:xfrm>
            <a:off x="16792458" y="8271215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Payroll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0027ED5-FACE-F14A-A41E-9040E8EBB4E6}"/>
              </a:ext>
            </a:extLst>
          </p:cNvPr>
          <p:cNvSpPr/>
          <p:nvPr/>
        </p:nvSpPr>
        <p:spPr>
          <a:xfrm>
            <a:off x="16804164" y="9693860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 offices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1610676-B808-C343-8B5F-E19AFCF98522}"/>
              </a:ext>
            </a:extLst>
          </p:cNvPr>
          <p:cNvSpPr/>
          <p:nvPr/>
        </p:nvSpPr>
        <p:spPr>
          <a:xfrm>
            <a:off x="10477028" y="3216227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Payables/Receivables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AC8B4F6-2D6C-D74B-AD22-58CFBB9C44F9}"/>
              </a:ext>
            </a:extLst>
          </p:cNvPr>
          <p:cNvSpPr/>
          <p:nvPr/>
        </p:nvSpPr>
        <p:spPr>
          <a:xfrm>
            <a:off x="10477028" y="4722926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46EB07-FB7F-7F44-9C0A-B03C25D25370}"/>
              </a:ext>
            </a:extLst>
          </p:cNvPr>
          <p:cNvSpPr txBox="1"/>
          <p:nvPr/>
        </p:nvSpPr>
        <p:spPr>
          <a:xfrm>
            <a:off x="1417637" y="1725218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Primary Functions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ECE940-36BA-FB4F-B23A-BDDB95CE518E}"/>
              </a:ext>
            </a:extLst>
          </p:cNvPr>
          <p:cNvSpPr txBox="1"/>
          <p:nvPr/>
        </p:nvSpPr>
        <p:spPr>
          <a:xfrm>
            <a:off x="5934343" y="1725217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Support Functions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CBC4CE-85FF-1947-B75B-DD9708931A73}"/>
              </a:ext>
            </a:extLst>
          </p:cNvPr>
          <p:cNvSpPr txBox="1"/>
          <p:nvPr/>
        </p:nvSpPr>
        <p:spPr>
          <a:xfrm>
            <a:off x="10485437" y="1725216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95000"/>
                  </a:schemeClr>
                </a:solidFill>
              </a:rPr>
              <a:t>Finance Functions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1D2DF-D7C6-4E44-BF20-EC2ED899BAA7}"/>
              </a:ext>
            </a:extLst>
          </p:cNvPr>
          <p:cNvSpPr txBox="1"/>
          <p:nvPr/>
        </p:nvSpPr>
        <p:spPr>
          <a:xfrm flipH="1">
            <a:off x="16756695" y="1307397"/>
            <a:ext cx="62255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What could be outsourced to other firms?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CA18FD4-2F23-254F-B17C-67408F6F6739}"/>
              </a:ext>
            </a:extLst>
          </p:cNvPr>
          <p:cNvSpPr/>
          <p:nvPr/>
        </p:nvSpPr>
        <p:spPr>
          <a:xfrm>
            <a:off x="16804164" y="5436015"/>
            <a:ext cx="4267200" cy="1295400"/>
          </a:xfrm>
          <a:prstGeom prst="roundRect">
            <a:avLst>
              <a:gd name="adj" fmla="val 7143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Sell through other outlets/website</a:t>
            </a:r>
          </a:p>
        </p:txBody>
      </p:sp>
    </p:spTree>
    <p:extLst>
      <p:ext uri="{BB962C8B-B14F-4D97-AF65-F5344CB8AC3E}">
        <p14:creationId xmlns:p14="http://schemas.microsoft.com/office/powerpoint/2010/main" val="4245555719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10295</TotalTime>
  <Words>711</Words>
  <Application>Microsoft Macintosh PowerPoint</Application>
  <PresentationFormat>Custom</PresentationFormat>
  <Paragraphs>178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ＭＳ Ｐゴシック</vt:lpstr>
      <vt:lpstr>Arial</vt:lpstr>
      <vt:lpstr>Calibri</vt:lpstr>
      <vt:lpstr>Online Programs Template White[1]</vt:lpstr>
      <vt:lpstr>PowerPoint Presentation</vt:lpstr>
      <vt:lpstr>Introduction and Course Scope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left?</vt:lpstr>
      <vt:lpstr>PowerPoint Presentation</vt:lpstr>
      <vt:lpstr>PowerPoint Presentation</vt:lpstr>
      <vt:lpstr>Business analytics consists of…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284</cp:revision>
  <dcterms:created xsi:type="dcterms:W3CDTF">2007-05-02T01:14:38Z</dcterms:created>
  <dcterms:modified xsi:type="dcterms:W3CDTF">2019-06-14T20:06:51Z</dcterms:modified>
</cp:coreProperties>
</file>

<file path=docProps/thumbnail.jpeg>
</file>